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notesMasterIdLst>
    <p:notesMasterId r:id="rId25"/>
  </p:notesMasterIdLst>
  <p:sldIdLst>
    <p:sldId id="256" r:id="rId2"/>
    <p:sldId id="257" r:id="rId3"/>
    <p:sldId id="281" r:id="rId4"/>
    <p:sldId id="258" r:id="rId5"/>
    <p:sldId id="259" r:id="rId6"/>
    <p:sldId id="260" r:id="rId7"/>
    <p:sldId id="283" r:id="rId8"/>
    <p:sldId id="284" r:id="rId9"/>
    <p:sldId id="262" r:id="rId10"/>
    <p:sldId id="263" r:id="rId11"/>
    <p:sldId id="265" r:id="rId12"/>
    <p:sldId id="266" r:id="rId13"/>
    <p:sldId id="268" r:id="rId14"/>
    <p:sldId id="269" r:id="rId15"/>
    <p:sldId id="271" r:id="rId16"/>
    <p:sldId id="286" r:id="rId17"/>
    <p:sldId id="277" r:id="rId18"/>
    <p:sldId id="273" r:id="rId19"/>
    <p:sldId id="287" r:id="rId20"/>
    <p:sldId id="275" r:id="rId21"/>
    <p:sldId id="276" r:id="rId22"/>
    <p:sldId id="285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4" autoAdjust="0"/>
    <p:restoredTop sz="94671"/>
  </p:normalViewPr>
  <p:slideViewPr>
    <p:cSldViewPr snapToGrid="0" snapToObjects="1">
      <p:cViewPr varScale="1">
        <p:scale>
          <a:sx n="54" d="100"/>
          <a:sy n="54" d="100"/>
        </p:scale>
        <p:origin x="102" y="1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1AEB2-6107-ED44-916A-829D276167F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90630-F0C9-5541-95D2-534F6868E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90630-F0C9-5541-95D2-534F6868E9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97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5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78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3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6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94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9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7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4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BE4249-C0D0-4B06-8692-E8BB871AF643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7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176" y="955390"/>
            <a:ext cx="10008648" cy="31688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Community Disadvantage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&amp;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Crime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398579"/>
            <a:ext cx="6831673" cy="11824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Jennie Qu</a:t>
            </a:r>
          </a:p>
          <a:p>
            <a:pPr algn="ctr"/>
            <a:r>
              <a:rPr lang="en-US" dirty="0" smtClean="0"/>
              <a:t>Hector </a:t>
            </a:r>
            <a:r>
              <a:rPr lang="en-US" dirty="0" err="1" smtClean="0"/>
              <a:t>Dox</a:t>
            </a:r>
            <a:endParaRPr lang="en-US" dirty="0" smtClean="0"/>
          </a:p>
          <a:p>
            <a:pPr algn="ctr"/>
            <a:r>
              <a:rPr lang="en-US" dirty="0" err="1" smtClean="0"/>
              <a:t>Wisaam</a:t>
            </a:r>
            <a:r>
              <a:rPr lang="en-US" dirty="0" smtClean="0"/>
              <a:t> </a:t>
            </a:r>
            <a:r>
              <a:rPr lang="en-US" dirty="0" err="1" smtClean="0"/>
              <a:t>Nubani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6234" y="3263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Macintosh HD:Users:kubotalab:Desktop:Screen Shot 2016-03-15 at 11.34.39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3"/>
          <a:stretch/>
        </p:blipFill>
        <p:spPr bwMode="auto">
          <a:xfrm>
            <a:off x="1898417" y="90535"/>
            <a:ext cx="8657923" cy="6201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2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 Analysis Results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communities: black (14) versus mixed (12)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Low &amp; high-disadvantaged </a:t>
            </a:r>
            <a:r>
              <a:rPr lang="en-US" dirty="0"/>
              <a:t>communities: black (11) versus </a:t>
            </a:r>
            <a:r>
              <a:rPr lang="en-US" dirty="0" smtClean="0"/>
              <a:t>white(11)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Macintosh HD:Users:kubotalab:Desktop:Screen Shot 2016-03-15 at 11.32.00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2" y="2238703"/>
            <a:ext cx="73152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kubotalab:Desktop:Screen Shot 2016-03-15 at 11.32.21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2" y="4594345"/>
            <a:ext cx="7315200" cy="120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7963"/>
          </a:xfrm>
        </p:spPr>
        <p:txBody>
          <a:bodyPr/>
          <a:lstStyle/>
          <a:p>
            <a:r>
              <a:rPr lang="en-US" dirty="0"/>
              <a:t>Pre Analysis Merge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64566"/>
            <a:ext cx="10058400" cy="4504528"/>
          </a:xfrm>
        </p:spPr>
        <p:txBody>
          <a:bodyPr/>
          <a:lstStyle/>
          <a:p>
            <a:r>
              <a:rPr lang="en-US" dirty="0"/>
              <a:t>Extremely disadvantaged Black &amp; Mixed-Race community areas’ data: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acintosh HD:Users:kubotalab:Desktop:Screen Shot 2016-03-15 at 11.36.49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887937"/>
            <a:ext cx="5486400" cy="4350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9208" y="411163"/>
            <a:ext cx="10515600" cy="5765800"/>
          </a:xfrm>
        </p:spPr>
        <p:txBody>
          <a:bodyPr/>
          <a:lstStyle/>
          <a:p>
            <a:endParaRPr lang="en-US" b="1" dirty="0" smtClean="0"/>
          </a:p>
          <a:p>
            <a:r>
              <a:rPr lang="en-US" dirty="0" smtClean="0"/>
              <a:t>Mid-range </a:t>
            </a:r>
            <a:r>
              <a:rPr lang="en-US" dirty="0"/>
              <a:t>disadvantaged Black &amp; White community areas’ </a:t>
            </a:r>
            <a:r>
              <a:rPr lang="en-US" dirty="0" smtClean="0"/>
              <a:t>data: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Macintosh HD:Users:kubotalab:Desktop:Screen Shot 2016-03-15 at 11.38.42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8" y="1527688"/>
            <a:ext cx="7457089" cy="431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909286" cy="402336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areas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hardship </a:t>
            </a:r>
            <a:r>
              <a:rPr lang="en-US" dirty="0" smtClean="0"/>
              <a:t>index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6" y="1748239"/>
            <a:ext cx="6578878" cy="45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Hardship Index: significant but small effect 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6" name="Picture 5" descr="Macintosh HD:Users:kubotalab:Desktop:Screen Shot 2016-03-15 at 11.40.55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5"/>
          <a:stretch/>
        </p:blipFill>
        <p:spPr bwMode="auto">
          <a:xfrm>
            <a:off x="6578381" y="152697"/>
            <a:ext cx="5386812" cy="6148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3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Economic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Only per capita income found to be significant, but very small effect</a:t>
            </a:r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10" name="Picture 9" descr="Macintosh HD:Users:kubotalab:Desktop:Screen Shot 2016-03-15 at 11.41.27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3"/>
          <a:stretch/>
        </p:blipFill>
        <p:spPr bwMode="auto">
          <a:xfrm>
            <a:off x="6435201" y="88228"/>
            <a:ext cx="4720479" cy="6232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6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14221" cy="4023360"/>
          </a:xfrm>
        </p:spPr>
        <p:txBody>
          <a:bodyPr/>
          <a:lstStyle/>
          <a:p>
            <a:r>
              <a:rPr lang="en-US" dirty="0" smtClean="0"/>
              <a:t>A)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Education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Significant</a:t>
            </a:r>
          </a:p>
          <a:p>
            <a:pPr lvl="3"/>
            <a:r>
              <a:rPr lang="en-US" dirty="0" smtClean="0"/>
              <a:t>25+ year without high-school, but small effect</a:t>
            </a:r>
          </a:p>
          <a:p>
            <a:pPr lvl="3"/>
            <a:r>
              <a:rPr lang="en-US" dirty="0" smtClean="0"/>
              <a:t>Female colleges, but very small effect</a:t>
            </a:r>
          </a:p>
          <a:p>
            <a:pPr lvl="3"/>
            <a:endParaRPr lang="en-US" dirty="0" smtClean="0"/>
          </a:p>
          <a:p>
            <a:pPr marL="0" lvl="1" indent="0">
              <a:buNone/>
            </a:pPr>
            <a:endParaRPr lang="en-US" b="1" dirty="0"/>
          </a:p>
        </p:txBody>
      </p:sp>
      <p:pic>
        <p:nvPicPr>
          <p:cNvPr id="5" name="Content Placeholder 4" descr="Macintosh HD:Users:kubotalab:Desktop:Screen Shot 2016-03-15 at 11.43.20 AM.png"/>
          <p:cNvPicPr>
            <a:picLocks noGrp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0"/>
          <a:stretch/>
        </p:blipFill>
        <p:spPr bwMode="auto">
          <a:xfrm>
            <a:off x="6651580" y="102146"/>
            <a:ext cx="4393647" cy="6197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9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5515"/>
            <a:ext cx="10058400" cy="1021935"/>
          </a:xfrm>
        </p:spPr>
        <p:txBody>
          <a:bodyPr>
            <a:normAutofit/>
          </a:bodyPr>
          <a:lstStyle/>
          <a:p>
            <a:r>
              <a:rPr lang="en-US" dirty="0" smtClean="0"/>
              <a:t>Regression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C</a:t>
            </a:r>
            <a:r>
              <a:rPr lang="en-US" dirty="0" smtClean="0"/>
              <a:t>rime </a:t>
            </a:r>
            <a:r>
              <a:rPr lang="en-US" dirty="0"/>
              <a:t>rate &amp; hardship index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2" y="2456736"/>
            <a:ext cx="5216434" cy="36576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695287"/>
              </p:ext>
            </p:extLst>
          </p:nvPr>
        </p:nvGraphicFramePr>
        <p:xfrm>
          <a:off x="6150152" y="2456736"/>
          <a:ext cx="5363016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4" imgW="6590160" imgH="4494960" progId="Photoshop.Image.12">
                  <p:embed/>
                </p:oleObj>
              </mc:Choice>
              <mc:Fallback>
                <p:oleObj name="Image" r:id="rId4" imgW="6590160" imgH="44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0152" y="2456736"/>
                        <a:ext cx="5363016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8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 smtClean="0"/>
              <a:t>Mid 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Hardship Index: significant but small effect 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5" name="Picture 4" descr="Macintosh HD:Users:kubotalab:Desktop:Screen Shot 2016-03-15 at 11.44.15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1"/>
          <a:stretch/>
        </p:blipFill>
        <p:spPr bwMode="auto">
          <a:xfrm>
            <a:off x="6853865" y="0"/>
            <a:ext cx="4649036" cy="6221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0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06556"/>
            <a:ext cx="10058400" cy="133643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6455"/>
            <a:ext cx="9601200" cy="388094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Re-analysis of </a:t>
            </a:r>
            <a:r>
              <a:rPr lang="en-US" dirty="0" err="1" smtClean="0"/>
              <a:t>Krivo</a:t>
            </a:r>
            <a:r>
              <a:rPr lang="en-US" dirty="0" smtClean="0"/>
              <a:t> and Peterson’s </a:t>
            </a:r>
            <a:r>
              <a:rPr lang="en-US" i="1" dirty="0" smtClean="0"/>
              <a:t>Extremely Disadvantaged Neighborhoods and Urban Crime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Two main hypotheses</a:t>
            </a:r>
          </a:p>
          <a:p>
            <a:pPr lvl="1"/>
            <a:r>
              <a:rPr lang="en-US" dirty="0"/>
              <a:t>Extremely disadvantaged neighborhoods have unusually high rates of </a:t>
            </a:r>
            <a:r>
              <a:rPr lang="en-US" dirty="0" smtClean="0"/>
              <a:t>crime</a:t>
            </a:r>
          </a:p>
          <a:p>
            <a:pPr lvl="4"/>
            <a:r>
              <a:rPr lang="en-US" dirty="0"/>
              <a:t>Social isolation from mainstream society results in less access to jobs and less exposure to conventional role models</a:t>
            </a:r>
          </a:p>
          <a:p>
            <a:pPr lvl="4"/>
            <a:r>
              <a:rPr lang="en-US" dirty="0" smtClean="0"/>
              <a:t>Lack the financial, social, and institutional resources to prevent and fight crime effectively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structural disadvantage is equally important in influencing crime in black and white </a:t>
            </a:r>
            <a:r>
              <a:rPr lang="en-US" dirty="0" smtClean="0"/>
              <a:t>neighborhoods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Examined crime rate in predominantly black and predominantly white high poverty neighborhoods in Columbus, Ohio </a:t>
            </a:r>
          </a:p>
          <a:p>
            <a:pPr lvl="1">
              <a:buFont typeface="Courier New" charset="0"/>
              <a:buChar char="o"/>
            </a:pPr>
            <a:r>
              <a:rPr lang="en-US" sz="1600" dirty="0" smtClean="0"/>
              <a:t>Race effects tend to be smaller than effects of disadvantage</a:t>
            </a:r>
          </a:p>
          <a:p>
            <a:pPr lvl="1">
              <a:buFont typeface="Courier New" charset="0"/>
              <a:buChar char="o"/>
            </a:pPr>
            <a:r>
              <a:rPr lang="en-US" sz="1600" dirty="0"/>
              <a:t>E</a:t>
            </a:r>
            <a:r>
              <a:rPr lang="en-US" sz="1600" dirty="0" smtClean="0"/>
              <a:t>xtreme disadvantage results in higher levels of violent crimes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686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93682"/>
            <a:ext cx="10058400" cy="1072055"/>
          </a:xfrm>
        </p:spPr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economic </a:t>
            </a:r>
            <a:r>
              <a:rPr lang="en-US" dirty="0" smtClean="0"/>
              <a:t>data: not significant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b="1" dirty="0"/>
          </a:p>
        </p:txBody>
      </p:sp>
      <p:pic>
        <p:nvPicPr>
          <p:cNvPr id="6" name="Picture 5" descr="Macintosh HD:Users:kubotalab:Desktop:Screen Shot 2016-03-15 at 11.44.38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9"/>
          <a:stretch/>
        </p:blipFill>
        <p:spPr bwMode="auto">
          <a:xfrm>
            <a:off x="6469605" y="199176"/>
            <a:ext cx="5281794" cy="605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3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education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Significant: education, but very small</a:t>
            </a:r>
            <a:endParaRPr lang="en-US" dirty="0"/>
          </a:p>
          <a:p>
            <a:pPr lvl="3"/>
            <a:r>
              <a:rPr lang="en-US" dirty="0"/>
              <a:t>25+ year without </a:t>
            </a:r>
            <a:r>
              <a:rPr lang="en-US" dirty="0" smtClean="0"/>
              <a:t>high-school</a:t>
            </a:r>
            <a:endParaRPr lang="en-US" dirty="0"/>
          </a:p>
          <a:p>
            <a:pPr lvl="3"/>
            <a:r>
              <a:rPr lang="en-US" dirty="0" smtClean="0"/>
              <a:t>Males with less than high-school</a:t>
            </a:r>
          </a:p>
          <a:p>
            <a:pPr lvl="3"/>
            <a:r>
              <a:rPr lang="en-US" dirty="0" smtClean="0"/>
              <a:t>Males with college education, but small</a:t>
            </a:r>
          </a:p>
          <a:p>
            <a:pPr lvl="3"/>
            <a:r>
              <a:rPr lang="en-US" dirty="0" smtClean="0"/>
              <a:t>Females with less than high-school, but small</a:t>
            </a:r>
          </a:p>
          <a:p>
            <a:pPr lvl="3"/>
            <a:r>
              <a:rPr lang="en-US" dirty="0"/>
              <a:t>Females with less than college, but very small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8" name="Content Placeholder 7" descr="Macintosh HD:Users:kubotalab:Desktop:Screen Shot 2016-03-15 at 11.45.26 AM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9"/>
          <a:stretch/>
        </p:blipFill>
        <p:spPr bwMode="auto">
          <a:xfrm>
            <a:off x="6261375" y="42283"/>
            <a:ext cx="4276859" cy="627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extreme poverty, the </a:t>
            </a:r>
            <a:r>
              <a:rPr lang="en-US" dirty="0"/>
              <a:t>hardship </a:t>
            </a:r>
            <a:r>
              <a:rPr lang="en-US" dirty="0" smtClean="0"/>
              <a:t>indicator and some </a:t>
            </a:r>
            <a:r>
              <a:rPr lang="en-US" dirty="0"/>
              <a:t>economic and education data </a:t>
            </a:r>
            <a:r>
              <a:rPr lang="en-US" dirty="0" smtClean="0"/>
              <a:t>were found </a:t>
            </a:r>
            <a:r>
              <a:rPr lang="en-US" dirty="0"/>
              <a:t>to have significant </a:t>
            </a:r>
            <a:r>
              <a:rPr lang="en-US" dirty="0" smtClean="0"/>
              <a:t>effects </a:t>
            </a:r>
            <a:r>
              <a:rPr lang="en-US" dirty="0"/>
              <a:t>on crime </a:t>
            </a:r>
            <a:r>
              <a:rPr lang="en-US" dirty="0" smtClean="0"/>
              <a:t>rates but comparable neighborhoods are not available.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mid range poverty the </a:t>
            </a:r>
            <a:r>
              <a:rPr lang="en-US" dirty="0"/>
              <a:t>hardship indicator and </a:t>
            </a:r>
            <a:r>
              <a:rPr lang="en-US" dirty="0" smtClean="0"/>
              <a:t>education </a:t>
            </a:r>
            <a:r>
              <a:rPr lang="en-US" dirty="0"/>
              <a:t>data </a:t>
            </a:r>
            <a:r>
              <a:rPr lang="en-US" dirty="0" smtClean="0"/>
              <a:t>were found </a:t>
            </a:r>
            <a:r>
              <a:rPr lang="en-US" dirty="0"/>
              <a:t>to have </a:t>
            </a:r>
            <a:r>
              <a:rPr lang="en-US" dirty="0" smtClean="0"/>
              <a:t>significant effects on </a:t>
            </a:r>
            <a:r>
              <a:rPr lang="en-US" dirty="0"/>
              <a:t>crime rates in </a:t>
            </a:r>
            <a:r>
              <a:rPr lang="en-US" dirty="0" smtClean="0"/>
              <a:t>predominately white and predominately black neighborhoods, but the effects were very small.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Krivo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Peterson cannot be replicated in the Chicago context because of racial segregation of poverty.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hypothesis that factors, other than race, are the true drives of crime needs to be tested in other geographies.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8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</a:t>
            </a:r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Choice of city and groups of comparison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Assessing extreme poverty rather than mid poverty and comparing it to low poverty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Choosing </a:t>
            </a:r>
            <a:r>
              <a:rPr lang="en-US" dirty="0"/>
              <a:t>a less segregated city with identical numbers of predominantly black and predominantly white extremely disadvantaged </a:t>
            </a:r>
            <a:r>
              <a:rPr lang="en-US" dirty="0" smtClean="0"/>
              <a:t>neighborhoods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Choice of statistical model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Utilizing other hierarchal models / prediction models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Choice of indicators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Including more indicators outside of economic/education </a:t>
            </a:r>
            <a:r>
              <a:rPr lang="en-US" dirty="0" smtClean="0"/>
              <a:t>data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Differentiate </a:t>
            </a:r>
            <a:r>
              <a:rPr lang="en-US" sz="2000" dirty="0"/>
              <a:t>between different types of crime 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3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7105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Chicago Data Portal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Census data- hardship index as socioeconomic indicators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Percent </a:t>
            </a:r>
            <a:r>
              <a:rPr lang="en-US" dirty="0"/>
              <a:t>of crowded </a:t>
            </a:r>
            <a:r>
              <a:rPr lang="en-US" dirty="0" smtClean="0"/>
              <a:t>housing, </a:t>
            </a:r>
            <a:r>
              <a:rPr lang="en-US" dirty="0"/>
              <a:t>Percent of households below </a:t>
            </a:r>
            <a:r>
              <a:rPr lang="en-US" dirty="0" smtClean="0"/>
              <a:t>poverty, </a:t>
            </a:r>
            <a:r>
              <a:rPr lang="en-US" dirty="0"/>
              <a:t>Unemployment rate, 16</a:t>
            </a:r>
            <a:r>
              <a:rPr lang="en-US" dirty="0" smtClean="0"/>
              <a:t>+ </a:t>
            </a:r>
            <a:r>
              <a:rPr lang="en-US" dirty="0"/>
              <a:t>Percent aged 25+ without a high school </a:t>
            </a:r>
            <a:r>
              <a:rPr lang="en-US" dirty="0" smtClean="0"/>
              <a:t>diploma, Percent </a:t>
            </a:r>
            <a:r>
              <a:rPr lang="en-US" dirty="0"/>
              <a:t>aged under 18 or 65</a:t>
            </a:r>
            <a:r>
              <a:rPr lang="en-US" dirty="0" smtClean="0"/>
              <a:t>+, </a:t>
            </a:r>
            <a:r>
              <a:rPr lang="en-US" dirty="0"/>
              <a:t>Per capita income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Poverty level: 20-65 = mid, 65-100 = extreme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Crime rate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Crime count over Population in each community area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American Fact Finder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Educational Attainment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18-25 no high school diploma, 25 and over with less than 9</a:t>
            </a:r>
            <a:r>
              <a:rPr lang="en-US" baseline="30000" dirty="0" smtClean="0"/>
              <a:t>th</a:t>
            </a:r>
            <a:r>
              <a:rPr lang="en-US" dirty="0" smtClean="0"/>
              <a:t> grade, 25 and over with no high school diploma, male with less than high school diploma,  male with a high school diploma, male with a college degree, male with a bachelor’s degree or mor</a:t>
            </a:r>
            <a:r>
              <a:rPr lang="en-US" dirty="0"/>
              <a:t>e</a:t>
            </a:r>
            <a:r>
              <a:rPr lang="en-US" dirty="0" smtClean="0"/>
              <a:t>, 'female with less than a high school diploma, female with a high school diploma, female with a college degree, female with a bachelor’s or more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Economic Data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Median household income, Mean household income, Median family income, Mean family income, Per capita 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4932"/>
            <a:ext cx="10058400" cy="1120166"/>
          </a:xfrm>
        </p:spPr>
        <p:txBody>
          <a:bodyPr/>
          <a:lstStyle/>
          <a:p>
            <a:r>
              <a:rPr lang="en-US" dirty="0" smtClean="0"/>
              <a:t>Racial Composition in Community Areas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89" y="1972871"/>
            <a:ext cx="5689607" cy="4022725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9" y="1972871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Hardship Index</a:t>
            </a:r>
            <a:br>
              <a:rPr lang="en-US" dirty="0" smtClean="0"/>
            </a:br>
            <a:r>
              <a:rPr lang="en-US" dirty="0" smtClean="0"/>
              <a:t>as an Indicator of Poverty Level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59" y="1846263"/>
            <a:ext cx="5689607" cy="4022725"/>
          </a:xfrm>
        </p:spPr>
      </p:pic>
    </p:spTree>
    <p:extLst>
      <p:ext uri="{BB962C8B-B14F-4D97-AF65-F5344CB8AC3E}">
        <p14:creationId xmlns:p14="http://schemas.microsoft.com/office/powerpoint/2010/main" val="9659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Rate in Community Areas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76" y="1990578"/>
            <a:ext cx="5689607" cy="4022725"/>
          </a:xfrm>
        </p:spPr>
      </p:pic>
    </p:spTree>
    <p:extLst>
      <p:ext uri="{BB962C8B-B14F-4D97-AF65-F5344CB8AC3E}">
        <p14:creationId xmlns:p14="http://schemas.microsoft.com/office/powerpoint/2010/main" val="9024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2" y="1076178"/>
            <a:ext cx="5689607" cy="40227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6" y="1076178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2" y="1160584"/>
            <a:ext cx="5689607" cy="4022725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21" y="1160584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 Analysis Data Cleaning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 descr="Macintosh HD:Users:kubotalab:Desktop:Screen Shot 2016-03-15 at 11.31.05 AM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4"/>
          <a:stretch/>
        </p:blipFill>
        <p:spPr bwMode="auto">
          <a:xfrm>
            <a:off x="1278032" y="1945679"/>
            <a:ext cx="9097239" cy="4011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8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1634</TotalTime>
  <Words>737</Words>
  <Application>Microsoft Office PowerPoint</Application>
  <PresentationFormat>Widescreen</PresentationFormat>
  <Paragraphs>90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Retrospect</vt:lpstr>
      <vt:lpstr>Image</vt:lpstr>
      <vt:lpstr>Community Disadvantage  &amp; Crime </vt:lpstr>
      <vt:lpstr>Introduction</vt:lpstr>
      <vt:lpstr>Data Collection </vt:lpstr>
      <vt:lpstr>Racial Composition in Community Areas</vt:lpstr>
      <vt:lpstr>Hardship Index as an Indicator of Poverty Level </vt:lpstr>
      <vt:lpstr>Crime Rate in Community Areas</vt:lpstr>
      <vt:lpstr>PowerPoint Presentation</vt:lpstr>
      <vt:lpstr>PowerPoint Presentation</vt:lpstr>
      <vt:lpstr>Pre Analysis Data Cleaning:</vt:lpstr>
      <vt:lpstr>PowerPoint Presentation</vt:lpstr>
      <vt:lpstr>Pre Analysis Results:</vt:lpstr>
      <vt:lpstr>Pre Analysis Merge:</vt:lpstr>
      <vt:lpstr>PowerPoint Presentation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Implications</vt:lpstr>
      <vt:lpstr>Limitations &amp; Future Directions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Hector Dox</cp:lastModifiedBy>
  <cp:revision>47</cp:revision>
  <dcterms:created xsi:type="dcterms:W3CDTF">2016-03-12T21:07:42Z</dcterms:created>
  <dcterms:modified xsi:type="dcterms:W3CDTF">2016-03-17T18:04:26Z</dcterms:modified>
</cp:coreProperties>
</file>